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68" r:id="rId3"/>
    <p:sldId id="290" r:id="rId4"/>
    <p:sldId id="285" r:id="rId5"/>
    <p:sldId id="283" r:id="rId6"/>
    <p:sldId id="284" r:id="rId7"/>
    <p:sldId id="269" r:id="rId8"/>
    <p:sldId id="270" r:id="rId9"/>
    <p:sldId id="291" r:id="rId10"/>
    <p:sldId id="292" r:id="rId11"/>
    <p:sldId id="293" r:id="rId12"/>
    <p:sldId id="294" r:id="rId13"/>
    <p:sldId id="295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90"/>
            <p14:sldId id="285"/>
            <p14:sldId id="283"/>
            <p14:sldId id="284"/>
            <p14:sldId id="269"/>
            <p14:sldId id="270"/>
            <p14:sldId id="291"/>
            <p14:sldId id="292"/>
            <p14:sldId id="293"/>
            <p14:sldId id="294"/>
            <p14:sldId id="295"/>
          </p14:sldIdLst>
        </p14:section>
        <p14:section name="Untitled Section" id="{35542D88-5274-4946-AED5-A136C690C6D3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79" d="100"/>
          <a:sy n="79" d="100"/>
        </p:scale>
        <p:origin x="146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80602" y="1241225"/>
            <a:ext cx="5250217" cy="2740226"/>
          </a:xfrm>
        </p:spPr>
        <p:txBody>
          <a:bodyPr>
            <a:noAutofit/>
          </a:bodyPr>
          <a:lstStyle>
            <a:lvl1pPr indent="0">
              <a:lnSpc>
                <a:spcPts val="3825"/>
              </a:lnSpc>
              <a:defRPr sz="405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1" y="6155270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/>
                </a:solidFill>
              </a:defRPr>
            </a:lvl1pPr>
          </a:lstStyle>
          <a:p>
            <a:fld id="{1B4D8D4D-B87B-48A5-A025-CA007AF2A285}" type="datetime4">
              <a:rPr lang="en-CA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70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4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4,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  <p:sldLayoutId id="2147483681" r:id="rId24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older-explorer-files-documents-3d-150112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43" y="396621"/>
            <a:ext cx="3817257" cy="2981242"/>
          </a:xfrm>
        </p:spPr>
        <p:txBody>
          <a:bodyPr/>
          <a:lstStyle/>
          <a:p>
            <a:r>
              <a:rPr lang="en-US" sz="3200" dirty="0"/>
              <a:t>Analysis of Drug review data using data analytics methods.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57" y="4290538"/>
            <a:ext cx="3817256" cy="1072335"/>
          </a:xfrm>
        </p:spPr>
        <p:txBody>
          <a:bodyPr/>
          <a:lstStyle/>
          <a:p>
            <a:r>
              <a:rPr lang="en-US" sz="2000" dirty="0"/>
              <a:t>CIND 820 Big Data Analytics Final project</a:t>
            </a:r>
          </a:p>
          <a:p>
            <a:endParaRPr lang="en-US" sz="2000" dirty="0"/>
          </a:p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Student name: Vinay Gorrepati</a:t>
            </a:r>
            <a:endParaRPr lang="en-CA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Student ID: 500728854</a:t>
            </a:r>
            <a:endParaRPr lang="en-CA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OEN: 378147490</a:t>
            </a:r>
            <a:endParaRPr lang="en-CA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Supervisor:  Dr. Ceni Babaoglu</a:t>
            </a:r>
            <a:endParaRPr lang="en-CA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7">
            <a:extLst>
              <a:ext uri="{FF2B5EF4-FFF2-40B4-BE49-F238E27FC236}">
                <a16:creationId xmlns:a16="http://schemas.microsoft.com/office/drawing/2014/main" id="{FE531421-11FA-4E0B-9CDB-E79BBFAFF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257" y="358106"/>
            <a:ext cx="7875501" cy="742685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4B96-0ADA-4DD6-B836-BC76B6888DC0}"/>
              </a:ext>
            </a:extLst>
          </p:cNvPr>
          <p:cNvSpPr txBox="1"/>
          <p:nvPr/>
        </p:nvSpPr>
        <p:spPr>
          <a:xfrm>
            <a:off x="295124" y="906075"/>
            <a:ext cx="8689219" cy="4134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 Classifier                                    3.   Logistic Regression </a:t>
            </a: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C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4. </a:t>
            </a:r>
            <a:r>
              <a:rPr lang="en-C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eXtreme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Gradient Boosting algorithms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F3EF6-BF37-4446-967C-8A31D690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1433782"/>
            <a:ext cx="2973657" cy="1803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2B9056-BBAC-496C-AB29-6B052253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48" y="1310841"/>
            <a:ext cx="2901084" cy="171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D46D8-A342-4B92-8887-3167FCB23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7" y="3953830"/>
            <a:ext cx="3285310" cy="1803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F4502-FCEE-4D18-B561-DA569CDFB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435" y="3953830"/>
            <a:ext cx="2654930" cy="155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95B9D-4A0F-474A-AEBF-B398CAD61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91" y="5835258"/>
            <a:ext cx="5412114" cy="11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2003EA-86BE-4048-8E8D-EFBC508D6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040" y="273606"/>
            <a:ext cx="5250217" cy="568223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Cross-validation : k-fold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36E57-27C2-49E8-AF97-358816F5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0" y="995388"/>
            <a:ext cx="5918458" cy="2264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A332FC-A932-491A-95B8-2C450489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45" y="642402"/>
            <a:ext cx="2910055" cy="27865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5BE513-A236-4C74-98C6-DF7F990865A5}"/>
              </a:ext>
            </a:extLst>
          </p:cNvPr>
          <p:cNvSpPr txBox="1"/>
          <p:nvPr/>
        </p:nvSpPr>
        <p:spPr>
          <a:xfrm>
            <a:off x="179040" y="4223657"/>
            <a:ext cx="84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Comparing the four models using the Accuracy metric, it becomes clear that Logistic Regression gives the most accurate predictions.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426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24E2-66DF-49AD-9D88-E44B3430D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92" y="41377"/>
            <a:ext cx="5250217" cy="548871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1EA60-4E87-4F06-9AC6-895639C344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4D8D4D-B87B-48A5-A025-CA007AF2A285}" type="datetime4">
              <a:rPr lang="en-CA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CC0D-F2BF-4866-B304-946FB626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65703-4278-4650-94B6-25DD2F84AA79}"/>
              </a:ext>
            </a:extLst>
          </p:cNvPr>
          <p:cNvSpPr txBox="1"/>
          <p:nvPr/>
        </p:nvSpPr>
        <p:spPr>
          <a:xfrm>
            <a:off x="445105" y="931817"/>
            <a:ext cx="84521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project attempted to answer the following 3 research questions.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	</a:t>
            </a:r>
            <a:r>
              <a:rPr lang="en-US" b="1" dirty="0"/>
              <a:t>What are the Top drugs for a given condition?</a:t>
            </a:r>
          </a:p>
          <a:p>
            <a:r>
              <a:rPr lang="en-US" dirty="0"/>
              <a:t>Top conditions in the data were identified and for any of the top conditions the top drugs by rating were identified. 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b="1" dirty="0"/>
              <a:t>Can the Drug rating be predicted based on the reviews?</a:t>
            </a:r>
          </a:p>
          <a:p>
            <a:r>
              <a:rPr lang="en-US" dirty="0"/>
              <a:t>Four algorithms were explored namely, Naive Bayes Classifier, Logistic Regression , Random Forest Classifier, </a:t>
            </a:r>
            <a:r>
              <a:rPr lang="en-US" dirty="0" err="1"/>
              <a:t>eXtreme</a:t>
            </a:r>
            <a:r>
              <a:rPr lang="en-US" dirty="0"/>
              <a:t> Gradient Boosting and based on Cross-validation results the Logistic Regression algorithm  was selected as it  has the best accuracy.</a:t>
            </a:r>
          </a:p>
          <a:p>
            <a:endParaRPr lang="en-US" dirty="0"/>
          </a:p>
          <a:p>
            <a:r>
              <a:rPr lang="en-US" dirty="0"/>
              <a:t>3.	</a:t>
            </a:r>
            <a:r>
              <a:rPr lang="en-US" b="1" dirty="0"/>
              <a:t>Can we determine if a review is positive or neutral or negative?</a:t>
            </a:r>
          </a:p>
          <a:p>
            <a:r>
              <a:rPr lang="en-US" dirty="0"/>
              <a:t>Sentiment Analysis was conducted on the reviews to identify if a review is positive, neutral, negative and it was inferred that a drug with a higher average rating  generally has a higher, more positive average sentiment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5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24E2-66DF-49AD-9D88-E44B3430D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92" y="41377"/>
            <a:ext cx="5250217" cy="548871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Shortcomings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1EA60-4E87-4F06-9AC6-895639C344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4D8D4D-B87B-48A5-A025-CA007AF2A285}" type="datetime4">
              <a:rPr lang="en-CA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CC0D-F2BF-4866-B304-946FB626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65703-4278-4650-94B6-25DD2F84AA79}"/>
              </a:ext>
            </a:extLst>
          </p:cNvPr>
          <p:cNvSpPr txBox="1"/>
          <p:nvPr/>
        </p:nvSpPr>
        <p:spPr>
          <a:xfrm>
            <a:off x="445105" y="931817"/>
            <a:ext cx="8452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better programmer with deeper knowledge of Machine Learning, Python would have done a lot more.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work can be done to build a prediction model to predict the condition based on the reviews.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more algorithms which might perhaps deliver better accuracy and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better drug recommendation tool could be built from this data and perhaps it could be connected directly to the drugs.com website to take in live data instead of a static dataset as used in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4146136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054" y="237511"/>
            <a:ext cx="7866403" cy="1587867"/>
          </a:xfrm>
        </p:spPr>
        <p:txBody>
          <a:bodyPr/>
          <a:lstStyle/>
          <a:p>
            <a:pPr marL="457200" indent="-457200">
              <a:lnSpc>
                <a:spcPts val="3825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Thank you for your attention: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Dr. Ceni Babaoglu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Dr. Zekiye </a:t>
            </a:r>
            <a:r>
              <a:rPr lang="en-US" sz="2800" dirty="0" err="1">
                <a:solidFill>
                  <a:schemeClr val="tx2"/>
                </a:solidFill>
              </a:rPr>
              <a:t>Erdem</a:t>
            </a:r>
            <a:br>
              <a:rPr lang="en-US" sz="2800" dirty="0">
                <a:solidFill>
                  <a:schemeClr val="tx2"/>
                </a:solidFill>
              </a:rPr>
            </a:br>
            <a:br>
              <a:rPr lang="en-US" sz="2800" dirty="0">
                <a:solidFill>
                  <a:schemeClr val="tx2"/>
                </a:solidFill>
              </a:rPr>
            </a:b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Any Questions 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58529-F413-484C-A15A-64E98061CA9A}"/>
              </a:ext>
            </a:extLst>
          </p:cNvPr>
          <p:cNvSpPr txBox="1"/>
          <p:nvPr/>
        </p:nvSpPr>
        <p:spPr>
          <a:xfrm>
            <a:off x="3185885" y="4785864"/>
            <a:ext cx="5488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The Codes and results are on GitHub : </a:t>
            </a:r>
          </a:p>
          <a:p>
            <a:r>
              <a:rPr lang="en-CA" dirty="0"/>
              <a:t>https://github.com/vgorrepa/Big_Data_Final_Project</a:t>
            </a:r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58101"/>
            <a:ext cx="8444818" cy="4212639"/>
          </a:xfrm>
        </p:spPr>
        <p:txBody>
          <a:bodyPr>
            <a:normAutofit/>
          </a:bodyPr>
          <a:lstStyle/>
          <a:p>
            <a:r>
              <a:rPr lang="en-US" sz="2000" dirty="0"/>
              <a:t>The UCI ML Drug Review dataset : </a:t>
            </a:r>
          </a:p>
          <a:p>
            <a:pPr lvl="1"/>
            <a:r>
              <a:rPr lang="en-US" sz="1600" dirty="0"/>
              <a:t>Patient drug review data obtained by web scraping Drugs.com.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Patient reviews on specific drugs along with related conditions </a:t>
            </a:r>
          </a:p>
          <a:p>
            <a:r>
              <a:rPr lang="en-US" sz="2000" dirty="0"/>
              <a:t>A 10-star patient rating system reflecting overall patient satisfaction</a:t>
            </a:r>
          </a:p>
          <a:p>
            <a:endParaRPr lang="en-US" sz="2000" dirty="0"/>
          </a:p>
          <a:p>
            <a:r>
              <a:rPr lang="en-US" sz="2000" dirty="0"/>
              <a:t>This project will attempt to answer the following.</a:t>
            </a:r>
          </a:p>
          <a:p>
            <a:pPr lvl="1"/>
            <a:r>
              <a:rPr lang="en-US" sz="1600" dirty="0"/>
              <a:t>What are the Top drugs for a given condition?</a:t>
            </a:r>
          </a:p>
          <a:p>
            <a:pPr lvl="1"/>
            <a:r>
              <a:rPr lang="en-US" sz="1600" dirty="0"/>
              <a:t>Can the Drug rating be predicted based on the reviews?</a:t>
            </a:r>
          </a:p>
          <a:p>
            <a:pPr lvl="1"/>
            <a:r>
              <a:rPr lang="en-US" sz="1600" dirty="0"/>
              <a:t>Can we determine if a review is positive or neutral or negative?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06AEC-158F-4FF6-9496-D1378CCA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5331009"/>
            <a:ext cx="1296610" cy="289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9B6EA-D9A1-45FA-9289-44DD0243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039" y="5123848"/>
            <a:ext cx="1800361" cy="103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7B2B7-ECFF-4970-8A1E-DDCEBD33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111" y="5270740"/>
            <a:ext cx="1898751" cy="9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39" y="352616"/>
            <a:ext cx="7875501" cy="742685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About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383E7-9D9A-43AE-818F-95E05801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533" y="1268234"/>
            <a:ext cx="590745" cy="45441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044624C-0EDD-45E7-9105-43F6CF684FC1}"/>
              </a:ext>
            </a:extLst>
          </p:cNvPr>
          <p:cNvSpPr/>
          <p:nvPr/>
        </p:nvSpPr>
        <p:spPr>
          <a:xfrm>
            <a:off x="1156305" y="2067446"/>
            <a:ext cx="182461" cy="283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E968CD-569E-48B7-BA8F-0F17A45E54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76627" y="1258217"/>
            <a:ext cx="590745" cy="45441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79BAFBF2-8D6F-4117-8EA2-8D0EAC202D90}"/>
              </a:ext>
            </a:extLst>
          </p:cNvPr>
          <p:cNvSpPr/>
          <p:nvPr/>
        </p:nvSpPr>
        <p:spPr>
          <a:xfrm>
            <a:off x="4389538" y="2068361"/>
            <a:ext cx="182461" cy="283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78AD0-0448-4164-A44B-52FC793C9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8159" y="1272004"/>
            <a:ext cx="590745" cy="454419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E4A76552-5806-440C-ABC0-A22FE01081F0}"/>
              </a:ext>
            </a:extLst>
          </p:cNvPr>
          <p:cNvSpPr/>
          <p:nvPr/>
        </p:nvSpPr>
        <p:spPr>
          <a:xfrm>
            <a:off x="7431070" y="2068361"/>
            <a:ext cx="182461" cy="283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21859C-5504-4DB6-AA63-BF741E354B63}"/>
              </a:ext>
            </a:extLst>
          </p:cNvPr>
          <p:cNvSpPr txBox="1"/>
          <p:nvPr/>
        </p:nvSpPr>
        <p:spPr>
          <a:xfrm>
            <a:off x="834079" y="1761192"/>
            <a:ext cx="11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 Data.csv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6D2401-D9DC-4303-9D4B-C9A51FAAAEBF}"/>
              </a:ext>
            </a:extLst>
          </p:cNvPr>
          <p:cNvSpPr txBox="1"/>
          <p:nvPr/>
        </p:nvSpPr>
        <p:spPr>
          <a:xfrm>
            <a:off x="3941962" y="1780071"/>
            <a:ext cx="11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 Data.csv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0E8A82-EA1B-4A29-8A1E-4C083253EAD1}"/>
              </a:ext>
            </a:extLst>
          </p:cNvPr>
          <p:cNvSpPr txBox="1"/>
          <p:nvPr/>
        </p:nvSpPr>
        <p:spPr>
          <a:xfrm>
            <a:off x="6731062" y="1768361"/>
            <a:ext cx="176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Combined Data .csv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7758F9-A780-4DF0-BB9A-EE8B0B3D2466}"/>
              </a:ext>
            </a:extLst>
          </p:cNvPr>
          <p:cNvSpPr/>
          <p:nvPr/>
        </p:nvSpPr>
        <p:spPr>
          <a:xfrm>
            <a:off x="6275911" y="1170123"/>
            <a:ext cx="2659867" cy="220334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ABDF2-67E5-4D62-A44B-2BF0575DD1A3}"/>
              </a:ext>
            </a:extLst>
          </p:cNvPr>
          <p:cNvSpPr/>
          <p:nvPr/>
        </p:nvSpPr>
        <p:spPr>
          <a:xfrm>
            <a:off x="296056" y="1154740"/>
            <a:ext cx="5798810" cy="2203345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16FD51-DFD6-4C57-85A4-47C5B7F94D3C}"/>
              </a:ext>
            </a:extLst>
          </p:cNvPr>
          <p:cNvSpPr txBox="1"/>
          <p:nvPr/>
        </p:nvSpPr>
        <p:spPr>
          <a:xfrm>
            <a:off x="346339" y="3877103"/>
            <a:ext cx="79789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215,063 instances with 6 different columns and 1 unique id column.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was differentiated into Test and Train data.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combined Data set was created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Patient reviews on specific drugs along with related conditions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A 10-star patient rating system reflecting overall patient satisfaction.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 is complete with only &lt; 0.5% of condition data missing.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  Deleted the missing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16F9C-08E5-44C5-A687-62707E76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81" y="2438014"/>
            <a:ext cx="7687819" cy="13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664A8A-4398-4152-9DBF-F3036432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89" y="1389189"/>
            <a:ext cx="8183373" cy="3675017"/>
          </a:xfrm>
          <a:prstGeom prst="rect">
            <a:avLst/>
          </a:prstGeom>
        </p:spPr>
      </p:pic>
      <p:sp>
        <p:nvSpPr>
          <p:cNvPr id="33" name="Title 7">
            <a:extLst>
              <a:ext uri="{FF2B5EF4-FFF2-40B4-BE49-F238E27FC236}">
                <a16:creationId xmlns:a16="http://schemas.microsoft.com/office/drawing/2014/main" id="{FE531421-11FA-4E0B-9CDB-E79BBFAFF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257" y="358106"/>
            <a:ext cx="7875501" cy="742685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Data Approach and Methodology </a:t>
            </a:r>
          </a:p>
        </p:txBody>
      </p:sp>
    </p:spTree>
    <p:extLst>
      <p:ext uri="{BB962C8B-B14F-4D97-AF65-F5344CB8AC3E}">
        <p14:creationId xmlns:p14="http://schemas.microsoft.com/office/powerpoint/2010/main" val="207812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257" y="358106"/>
            <a:ext cx="7875501" cy="742685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Steps taken towards the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2D935-E66F-4926-910A-5F137C11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026" y="4005185"/>
            <a:ext cx="1582292" cy="1149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5C1E4-D0BD-448D-A82F-ACA0E5D4A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29" y="2070996"/>
            <a:ext cx="1766242" cy="9639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0F8862-E199-4311-9984-489E870B1A97}"/>
              </a:ext>
            </a:extLst>
          </p:cNvPr>
          <p:cNvSpPr/>
          <p:nvPr/>
        </p:nvSpPr>
        <p:spPr>
          <a:xfrm>
            <a:off x="1918754" y="2345569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F2D729-EB66-40FD-9AA4-9396EA2A0B31}"/>
              </a:ext>
            </a:extLst>
          </p:cNvPr>
          <p:cNvSpPr txBox="1"/>
          <p:nvPr/>
        </p:nvSpPr>
        <p:spPr>
          <a:xfrm>
            <a:off x="521821" y="1778352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Explore the Data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AD41AEC-D106-43EC-903B-D8BDD947F1E7}"/>
              </a:ext>
            </a:extLst>
          </p:cNvPr>
          <p:cNvSpPr/>
          <p:nvPr/>
        </p:nvSpPr>
        <p:spPr>
          <a:xfrm>
            <a:off x="4353008" y="2385250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9A985-670F-4E9A-8A2C-909629CF4831}"/>
              </a:ext>
            </a:extLst>
          </p:cNvPr>
          <p:cNvSpPr txBox="1"/>
          <p:nvPr/>
        </p:nvSpPr>
        <p:spPr>
          <a:xfrm>
            <a:off x="2327945" y="1778352"/>
            <a:ext cx="21820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‘Clean’ and Prepare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53A6C-0B2A-4A83-A578-F04E6815803A}"/>
              </a:ext>
            </a:extLst>
          </p:cNvPr>
          <p:cNvSpPr txBox="1"/>
          <p:nvPr/>
        </p:nvSpPr>
        <p:spPr>
          <a:xfrm>
            <a:off x="5033839" y="1748343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Split the Data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4B16ACC-6369-4C1D-9D6B-B5868FEBB7F9}"/>
              </a:ext>
            </a:extLst>
          </p:cNvPr>
          <p:cNvSpPr/>
          <p:nvPr/>
        </p:nvSpPr>
        <p:spPr>
          <a:xfrm>
            <a:off x="6456200" y="2405373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8D2A9D-C89B-468B-A52C-346C854D957F}"/>
              </a:ext>
            </a:extLst>
          </p:cNvPr>
          <p:cNvSpPr txBox="1"/>
          <p:nvPr/>
        </p:nvSpPr>
        <p:spPr>
          <a:xfrm>
            <a:off x="7310494" y="3747091"/>
            <a:ext cx="13038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Train the Model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9BC3725-5FF4-45AE-BCAC-0BD7B7759966}"/>
              </a:ext>
            </a:extLst>
          </p:cNvPr>
          <p:cNvSpPr/>
          <p:nvPr/>
        </p:nvSpPr>
        <p:spPr>
          <a:xfrm rot="5400000">
            <a:off x="7713407" y="3337565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00" name="Picture 4" descr="12 Different Types of Brick Laying Tools">
            <a:extLst>
              <a:ext uri="{FF2B5EF4-FFF2-40B4-BE49-F238E27FC236}">
                <a16:creationId xmlns:a16="http://schemas.microsoft.com/office/drawing/2014/main" id="{1E10F96E-9387-4D4F-A7C1-788D1AC4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026" y="2095103"/>
            <a:ext cx="1562321" cy="10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061E2A3-4AC9-495B-A8EE-7D2DB52A24BA}"/>
              </a:ext>
            </a:extLst>
          </p:cNvPr>
          <p:cNvSpPr txBox="1"/>
          <p:nvPr/>
        </p:nvSpPr>
        <p:spPr>
          <a:xfrm>
            <a:off x="7312018" y="1771356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Build the Model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5DAEAED-0140-4F62-8861-8EFF3C3CE448}"/>
              </a:ext>
            </a:extLst>
          </p:cNvPr>
          <p:cNvSpPr/>
          <p:nvPr/>
        </p:nvSpPr>
        <p:spPr>
          <a:xfrm rot="10800000">
            <a:off x="6628005" y="4367531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CB3605-2864-4727-9E93-A03718496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34" y="4087491"/>
            <a:ext cx="1561349" cy="10390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085288E-8FF5-47DF-89B8-0DD6C6D06E5A}"/>
              </a:ext>
            </a:extLst>
          </p:cNvPr>
          <p:cNvSpPr txBox="1"/>
          <p:nvPr/>
        </p:nvSpPr>
        <p:spPr>
          <a:xfrm>
            <a:off x="5152640" y="3728185"/>
            <a:ext cx="12209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Test the Model</a:t>
            </a:r>
          </a:p>
        </p:txBody>
      </p:sp>
      <p:pic>
        <p:nvPicPr>
          <p:cNvPr id="4102" name="Picture 6" descr="WP7 Project Validation">
            <a:extLst>
              <a:ext uri="{FF2B5EF4-FFF2-40B4-BE49-F238E27FC236}">
                <a16:creationId xmlns:a16="http://schemas.microsoft.com/office/drawing/2014/main" id="{676A4710-A73D-4C21-A424-6440AA6B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44" y="3635152"/>
            <a:ext cx="1056191" cy="10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E7DC341B-9798-4223-9D24-F43F400CD224}"/>
              </a:ext>
            </a:extLst>
          </p:cNvPr>
          <p:cNvSpPr/>
          <p:nvPr/>
        </p:nvSpPr>
        <p:spPr>
          <a:xfrm rot="10800000">
            <a:off x="4309276" y="4360222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04" name="Picture 8" descr="Icon Free Download Png - Confusion Symbol, Transparent Png - kindpng">
            <a:extLst>
              <a:ext uri="{FF2B5EF4-FFF2-40B4-BE49-F238E27FC236}">
                <a16:creationId xmlns:a16="http://schemas.microsoft.com/office/drawing/2014/main" id="{59B0FFCD-FBD0-4FE1-A797-949EDE73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59" y="4507610"/>
            <a:ext cx="500479" cy="5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8A637D-3135-4A7D-99BE-875BDB5592EF}"/>
              </a:ext>
            </a:extLst>
          </p:cNvPr>
          <p:cNvSpPr txBox="1"/>
          <p:nvPr/>
        </p:nvSpPr>
        <p:spPr>
          <a:xfrm>
            <a:off x="2949095" y="3588577"/>
            <a:ext cx="1502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Validate the Model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8D1134D-EF96-40CC-A584-91D8100AF6B3}"/>
              </a:ext>
            </a:extLst>
          </p:cNvPr>
          <p:cNvSpPr/>
          <p:nvPr/>
        </p:nvSpPr>
        <p:spPr>
          <a:xfrm rot="10800000">
            <a:off x="2237886" y="4240231"/>
            <a:ext cx="461558" cy="2123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702F34-ACD8-4F20-B948-BA8151D9BFDC}"/>
              </a:ext>
            </a:extLst>
          </p:cNvPr>
          <p:cNvSpPr txBox="1"/>
          <p:nvPr/>
        </p:nvSpPr>
        <p:spPr>
          <a:xfrm>
            <a:off x="437445" y="3490799"/>
            <a:ext cx="1598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Present the Findings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B6183CC-A8E6-46E6-8845-7782141B9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0" y="3696019"/>
            <a:ext cx="1914525" cy="1343025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AC2B42CB-B543-46DC-866D-2F933A59545B}"/>
              </a:ext>
            </a:extLst>
          </p:cNvPr>
          <p:cNvSpPr/>
          <p:nvPr/>
        </p:nvSpPr>
        <p:spPr>
          <a:xfrm rot="19636062">
            <a:off x="4288382" y="3240559"/>
            <a:ext cx="590810" cy="204527"/>
          </a:xfrm>
          <a:prstGeom prst="rightArrow">
            <a:avLst>
              <a:gd name="adj1" fmla="val 50000"/>
              <a:gd name="adj2" fmla="val 746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F5B6D-BD15-4D88-A106-9C12FF68A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82" y="2148646"/>
            <a:ext cx="1646337" cy="89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A4FEA-85D2-46CF-B0EB-7D4FF3596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910" y="2119425"/>
            <a:ext cx="1612973" cy="7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2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Résultat de recherche d'images pour &quot;python logo&quot; | Python ...">
            <a:extLst>
              <a:ext uri="{FF2B5EF4-FFF2-40B4-BE49-F238E27FC236}">
                <a16:creationId xmlns:a16="http://schemas.microsoft.com/office/drawing/2014/main" id="{E373C384-B234-4826-9A6D-67F1F017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8" y="3334789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20" y="204338"/>
            <a:ext cx="7875501" cy="742685"/>
          </a:xfrm>
        </p:spPr>
        <p:txBody>
          <a:bodyPr/>
          <a:lstStyle/>
          <a:p>
            <a:r>
              <a:rPr lang="en-CA" sz="2800" dirty="0">
                <a:solidFill>
                  <a:schemeClr val="tx2"/>
                </a:solidFill>
              </a:rPr>
              <a:t>Tools Used for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3074" name="Picture 2" descr="Kaggle Kernels Tutorials - Beginner Guide to Improve Your Skills">
            <a:extLst>
              <a:ext uri="{FF2B5EF4-FFF2-40B4-BE49-F238E27FC236}">
                <a16:creationId xmlns:a16="http://schemas.microsoft.com/office/drawing/2014/main" id="{BA7ECE1B-65AC-4594-8A09-E8AD443A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7" y="1764612"/>
            <a:ext cx="2264569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ject Jupyter - Wikipedia">
            <a:extLst>
              <a:ext uri="{FF2B5EF4-FFF2-40B4-BE49-F238E27FC236}">
                <a16:creationId xmlns:a16="http://schemas.microsoft.com/office/drawing/2014/main" id="{CE370E06-A85F-44E2-BDC2-5C9F39CD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90" y="1764612"/>
            <a:ext cx="697400" cy="8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Logos and Usage · GitHub">
            <a:extLst>
              <a:ext uri="{FF2B5EF4-FFF2-40B4-BE49-F238E27FC236}">
                <a16:creationId xmlns:a16="http://schemas.microsoft.com/office/drawing/2014/main" id="{71B030B9-805F-4505-B3A3-3A0C6235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8" y="1827628"/>
            <a:ext cx="1072840" cy="10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ndas - Python Data Analysis Library">
            <a:extLst>
              <a:ext uri="{FF2B5EF4-FFF2-40B4-BE49-F238E27FC236}">
                <a16:creationId xmlns:a16="http://schemas.microsoft.com/office/drawing/2014/main" id="{132A4283-6273-437C-98D5-2D8A4019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53" y="3011200"/>
            <a:ext cx="1072840" cy="76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cikit-learn - Wikipedia">
            <a:extLst>
              <a:ext uri="{FF2B5EF4-FFF2-40B4-BE49-F238E27FC236}">
                <a16:creationId xmlns:a16="http://schemas.microsoft.com/office/drawing/2014/main" id="{E34480AF-852D-47D9-BD75-D40234F8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02" y="4395679"/>
            <a:ext cx="1336079" cy="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lotting with Matplotlib - Janmeppe.com">
            <a:extLst>
              <a:ext uri="{FF2B5EF4-FFF2-40B4-BE49-F238E27FC236}">
                <a16:creationId xmlns:a16="http://schemas.microsoft.com/office/drawing/2014/main" id="{21996399-D5F3-4B55-9878-2CEE8BC2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354" y="3201077"/>
            <a:ext cx="1879789" cy="8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umPy logo refresh · Issue #37 · numpy/numpy.org · GitHub">
            <a:extLst>
              <a:ext uri="{FF2B5EF4-FFF2-40B4-BE49-F238E27FC236}">
                <a16:creationId xmlns:a16="http://schemas.microsoft.com/office/drawing/2014/main" id="{2FEF1C5A-4CB2-4321-92BD-F62BD70A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37" y="4193347"/>
            <a:ext cx="1125401" cy="11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66CDD29A-E4FD-463D-A5D8-C64FDFA3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10" y="1764612"/>
            <a:ext cx="1046803" cy="10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YouTube launches a new logo design | Creative Bloq">
            <a:extLst>
              <a:ext uri="{FF2B5EF4-FFF2-40B4-BE49-F238E27FC236}">
                <a16:creationId xmlns:a16="http://schemas.microsoft.com/office/drawing/2014/main" id="{BA79EA5C-F277-465B-9170-8D2272AA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50" y="3429000"/>
            <a:ext cx="1570442" cy="88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8045DD-323A-4D8E-93DB-ECBFFA042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0189" y="4563297"/>
            <a:ext cx="1926503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49414"/>
          </a:xfrm>
        </p:spPr>
        <p:txBody>
          <a:bodyPr/>
          <a:lstStyle/>
          <a:p>
            <a:r>
              <a:rPr lang="en-US" dirty="0"/>
              <a:t>Data Exploration : A few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7472" y="3638248"/>
            <a:ext cx="5909442" cy="7982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Given a condition the top 10 drugs by count can be identified .</a:t>
            </a:r>
          </a:p>
          <a:p>
            <a:r>
              <a:rPr lang="en-US" dirty="0"/>
              <a:t>The majority of the reviews have positive sentiment ( &gt;=5 rating).</a:t>
            </a:r>
          </a:p>
          <a:p>
            <a:r>
              <a:rPr lang="en-US" dirty="0"/>
              <a:t>Higher the rating the more positive the sentiment.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04544-7BC6-4B77-A19E-69A1C876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2" y="3340082"/>
            <a:ext cx="2219955" cy="1984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B0A03-D63A-4CFE-B951-14B35618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4" y="1045764"/>
            <a:ext cx="2903407" cy="2219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98C58-5CFA-4E4F-BB74-26A3FD995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72" y="742554"/>
            <a:ext cx="2403241" cy="224738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4B7E317-1551-4EB0-95F4-219A6ABE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619" y="841829"/>
            <a:ext cx="3009295" cy="23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51014"/>
          </a:xfrm>
        </p:spPr>
        <p:txBody>
          <a:bodyPr/>
          <a:lstStyle/>
          <a:p>
            <a:r>
              <a:rPr lang="en-US" sz="2400" dirty="0"/>
              <a:t>Prediction: Feature Engineering and Model building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943429"/>
            <a:ext cx="8444818" cy="4222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NLP : Natural Language Processing </a:t>
            </a:r>
          </a:p>
          <a:p>
            <a:pPr marL="0" indent="0">
              <a:buNone/>
            </a:pPr>
            <a:r>
              <a:rPr lang="en-US" sz="2400" dirty="0"/>
              <a:t>TF-IDF : Term frequency-inverse document frequency</a:t>
            </a:r>
          </a:p>
          <a:p>
            <a:r>
              <a:rPr lang="en-US" dirty="0"/>
              <a:t>It is a numerical statistic </a:t>
            </a:r>
          </a:p>
          <a:p>
            <a:r>
              <a:rPr lang="en-US" dirty="0"/>
              <a:t>How important a word is to a document in a collection or corpus?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59229" y="6155266"/>
            <a:ext cx="2474383" cy="365125"/>
          </a:xfrm>
        </p:spPr>
        <p:txBody>
          <a:bodyPr/>
          <a:lstStyle/>
          <a:p>
            <a:fld id="{BCBA42CB-E389-4338-A8B7-EE0CBAE9CA56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952B1-0F9C-4AA6-8032-025211CD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07" y="3178931"/>
            <a:ext cx="3543300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F96F7-B9A6-45B2-B576-2869A30E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37" y="5563669"/>
            <a:ext cx="1896902" cy="1183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18F21-D1CB-4A21-8B1C-088044AD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46" y="3178931"/>
            <a:ext cx="4110280" cy="23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7">
            <a:extLst>
              <a:ext uri="{FF2B5EF4-FFF2-40B4-BE49-F238E27FC236}">
                <a16:creationId xmlns:a16="http://schemas.microsoft.com/office/drawing/2014/main" id="{FE531421-11FA-4E0B-9CDB-E79BBFAFF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866" y="287123"/>
            <a:ext cx="7875501" cy="742685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Prediction: Feature Engineering and Model building </a:t>
            </a:r>
            <a:endParaRPr lang="en-CA" sz="2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4B96-0ADA-4DD6-B836-BC76B6888DC0}"/>
              </a:ext>
            </a:extLst>
          </p:cNvPr>
          <p:cNvSpPr txBox="1"/>
          <p:nvPr/>
        </p:nvSpPr>
        <p:spPr>
          <a:xfrm>
            <a:off x="246743" y="1381988"/>
            <a:ext cx="8689219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redict the Drug rating (Dependent Variable) based on the review(Independent Variable).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 Classifier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 </a:t>
            </a: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</a:t>
            </a: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C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eXtreme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Gradient Boosting algorithms </a:t>
            </a:r>
          </a:p>
          <a:p>
            <a:pPr>
              <a:spcAft>
                <a:spcPts val="800"/>
              </a:spcAft>
            </a:pPr>
            <a:r>
              <a:rPr lang="en-CA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Matrix </a:t>
            </a:r>
          </a:p>
          <a:p>
            <a:pPr>
              <a:spcAft>
                <a:spcPts val="800"/>
              </a:spcAft>
            </a:pPr>
            <a:endParaRPr lang="en-CA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CA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B157-256E-4D1E-929B-8FE5E9868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3775851"/>
            <a:ext cx="2574630" cy="13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B8857-6D1B-4DD1-B8B4-F59C5BFA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01" y="1766797"/>
            <a:ext cx="3755461" cy="2176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803F4A-5DFE-4A42-A5AE-18CCFF8D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29" y="4056170"/>
            <a:ext cx="1858590" cy="5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406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719</Words>
  <Application>Microsoft Office PowerPoint</Application>
  <PresentationFormat>On-screen Show (4:3)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RyersonUniversity_MasterTemplate v1</vt:lpstr>
      <vt:lpstr>Analysis of Drug review data using data analytics methods.</vt:lpstr>
      <vt:lpstr>Introduction </vt:lpstr>
      <vt:lpstr>About the Dataset</vt:lpstr>
      <vt:lpstr>Data Approach and Methodology </vt:lpstr>
      <vt:lpstr>Steps taken towards the objective</vt:lpstr>
      <vt:lpstr>Tools Used for Data Analytics</vt:lpstr>
      <vt:lpstr>Data Exploration : A few examples</vt:lpstr>
      <vt:lpstr>Prediction: Feature Engineering and Model building </vt:lpstr>
      <vt:lpstr>Prediction: Feature Engineering and Model building </vt:lpstr>
      <vt:lpstr>Confusion Matrix</vt:lpstr>
      <vt:lpstr>Cross-validation : k-fold</vt:lpstr>
      <vt:lpstr>Conclusion</vt:lpstr>
      <vt:lpstr>Shortcomings </vt:lpstr>
      <vt:lpstr>Thank you for your attention:  Dr. Ceni Babaoglu  Dr. Zekiye Erdem   Any Questions 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2022-04-04T23:20:57Z</dcterms:modified>
</cp:coreProperties>
</file>